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70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0" autoAdjust="0"/>
  </p:normalViewPr>
  <p:slideViewPr>
    <p:cSldViewPr>
      <p:cViewPr varScale="1">
        <p:scale>
          <a:sx n="65" d="100"/>
          <a:sy n="65" d="100"/>
        </p:scale>
        <p:origin x="-11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245B6-25CF-4794-BE7C-6E39DDA5FF0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29118-79A7-48BB-959E-510488ADC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55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29118-79A7-48BB-959E-510488ADC65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1362-13BD-4E7D-B042-32767234EF3A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29E-9FC6-4EC7-A1F2-ADC10BDF8A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1362-13BD-4E7D-B042-32767234EF3A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29E-9FC6-4EC7-A1F2-ADC10BDF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1362-13BD-4E7D-B042-32767234EF3A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29E-9FC6-4EC7-A1F2-ADC10BDF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1362-13BD-4E7D-B042-32767234EF3A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29E-9FC6-4EC7-A1F2-ADC10BDF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1362-13BD-4E7D-B042-32767234EF3A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D4AE29E-9FC6-4EC7-A1F2-ADC10BDF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1362-13BD-4E7D-B042-32767234EF3A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29E-9FC6-4EC7-A1F2-ADC10BDF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1362-13BD-4E7D-B042-32767234EF3A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29E-9FC6-4EC7-A1F2-ADC10BDF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1362-13BD-4E7D-B042-32767234EF3A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29E-9FC6-4EC7-A1F2-ADC10BDF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1362-13BD-4E7D-B042-32767234EF3A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29E-9FC6-4EC7-A1F2-ADC10BDF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1362-13BD-4E7D-B042-32767234EF3A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29E-9FC6-4EC7-A1F2-ADC10BDF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1362-13BD-4E7D-B042-32767234EF3A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29E-9FC6-4EC7-A1F2-ADC10BDF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401362-13BD-4E7D-B042-32767234EF3A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4AE29E-9FC6-4EC7-A1F2-ADC10BDF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newsfla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2143116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Ученическая исследовательская работа по литературе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«Власть» символа в раскрытии идейного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амысла  повести Н.В. Гоголя «Вий»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3643314"/>
            <a:ext cx="307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Выполнила: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учащаяся 9 класса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Николаева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Ульяна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4929198"/>
            <a:ext cx="3000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Научный руководитель: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учитель русского языка и литературы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Шевцова Н.В.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143644"/>
            <a:ext cx="5929322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            п. Шпалозавода </a:t>
            </a:r>
          </a:p>
          <a:p>
            <a:pPr algn="just"/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                    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0100" y="214291"/>
            <a:ext cx="7286676" cy="64633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основная  школа № 25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357166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Символика имен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928670"/>
            <a:ext cx="87154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Тиберий</a:t>
            </a:r>
            <a:r>
              <a:rPr lang="ru-RU" sz="2600" dirty="0" smtClean="0">
                <a:solidFill>
                  <a:schemeClr val="bg1"/>
                </a:solidFill>
              </a:rPr>
              <a:t>– </a:t>
            </a:r>
            <a:r>
              <a:rPr lang="ru-RU" sz="2600" b="1" dirty="0" smtClean="0">
                <a:solidFill>
                  <a:schemeClr val="bg1"/>
                </a:solidFill>
              </a:rPr>
              <a:t>римский император из династии Юлиев- </a:t>
            </a:r>
            <a:r>
              <a:rPr lang="ru-RU" sz="2600" b="1" dirty="0" err="1" smtClean="0">
                <a:solidFill>
                  <a:schemeClr val="bg1"/>
                </a:solidFill>
              </a:rPr>
              <a:t>Клавдиев</a:t>
            </a:r>
            <a:r>
              <a:rPr lang="ru-RU" sz="2600" b="1" dirty="0" smtClean="0">
                <a:solidFill>
                  <a:schemeClr val="bg1"/>
                </a:solidFill>
              </a:rPr>
              <a:t>, злейший гонитель христианства.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 Халява- </a:t>
            </a:r>
            <a:r>
              <a:rPr lang="ru-RU" sz="2600" b="1" dirty="0" smtClean="0">
                <a:solidFill>
                  <a:schemeClr val="bg1"/>
                </a:solidFill>
              </a:rPr>
              <a:t>слово « халява» обозначает легкую наживу, для получения которой не нужно многого труда.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</a:rPr>
              <a:t>Хома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</a:rPr>
              <a:t>- имя героя перекликается с именем Фома, учеником Христа, усомнившимся в воскресении учителя . 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 Брут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–</a:t>
            </a:r>
            <a:r>
              <a:rPr lang="ru-RU" sz="2600" b="1" dirty="0" smtClean="0">
                <a:solidFill>
                  <a:schemeClr val="bg1"/>
                </a:solidFill>
              </a:rPr>
              <a:t>ассоциация с предательством.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1\Desktop\kinopoisk.ru-Viy-130824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1846" y="4214818"/>
            <a:ext cx="346215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9" y="21429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Символика  троекратного  повтора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928670"/>
            <a:ext cx="878684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Троекратный повтор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 это повторение слов и словосочетаний, благодаря чему фиксируется внимание читателя (слушателя) и тем самым усиливается их роль в тексте: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</a:rPr>
              <a:t> портрет панночки – дан 3 раза;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</a:rPr>
              <a:t> 3 персонажа повести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</a:rPr>
              <a:t> 3 ночных бдения </a:t>
            </a:r>
            <a:r>
              <a:rPr lang="ru-RU" sz="3200" dirty="0" err="1" smtClean="0">
                <a:solidFill>
                  <a:schemeClr val="bg1"/>
                </a:solidFill>
              </a:rPr>
              <a:t>Хомы</a:t>
            </a:r>
            <a:r>
              <a:rPr lang="ru-RU" sz="3200" dirty="0" smtClean="0">
                <a:solidFill>
                  <a:schemeClr val="bg1"/>
                </a:solidFill>
              </a:rPr>
              <a:t> Брута.</a:t>
            </a:r>
          </a:p>
          <a:p>
            <a:pPr>
              <a:buFont typeface="Wingdings" pitchFamily="2" charset="2"/>
              <a:buChar char="§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1" descr="C:\Users\1\Desktop\kinopoisk.ru-Viy-13082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786322"/>
            <a:ext cx="292895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0cfedd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786322"/>
            <a:ext cx="3305867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Заключение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4292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</a:rPr>
              <a:t>Гибель </a:t>
            </a:r>
            <a:r>
              <a:rPr lang="ru-RU" b="1" dirty="0" err="1" smtClean="0">
                <a:solidFill>
                  <a:schemeClr val="bg1"/>
                </a:solidFill>
              </a:rPr>
              <a:t>Хомы</a:t>
            </a:r>
            <a:r>
              <a:rPr lang="ru-RU" b="1" dirty="0" smtClean="0">
                <a:solidFill>
                  <a:schemeClr val="bg1"/>
                </a:solidFill>
              </a:rPr>
              <a:t> – закономерный  итог и наглядный пример того, что произойдёт с каждым, если он будет вести сугубо биологический образ жизни.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</a:rPr>
              <a:t>Повесть «</a:t>
            </a:r>
            <a:r>
              <a:rPr lang="ru-RU" b="1" dirty="0" err="1" smtClean="0">
                <a:solidFill>
                  <a:schemeClr val="bg1"/>
                </a:solidFill>
              </a:rPr>
              <a:t>Вий</a:t>
            </a:r>
            <a:r>
              <a:rPr lang="ru-RU" b="1" dirty="0" smtClean="0">
                <a:solidFill>
                  <a:schemeClr val="bg1"/>
                </a:solidFill>
              </a:rPr>
              <a:t>», как и всё творчество Гоголя в целом, – художественное пророчество, послание писателя последующим поколениям.</a:t>
            </a:r>
          </a:p>
          <a:p>
            <a:endParaRPr lang="ru-RU" dirty="0"/>
          </a:p>
        </p:txBody>
      </p:sp>
      <p:pic>
        <p:nvPicPr>
          <p:cNvPr id="10" name="Содержимое 9" descr="кнмг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428736"/>
            <a:ext cx="3161630" cy="512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6" descr="https://ds04.infourok.ru/uploads/ex/07c4/0019f863-f2e43a1a/img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285992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    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СПАСИБО   ЗА   ВНИМАНИЕ !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97526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Актуальность работы - </a:t>
            </a:r>
            <a:r>
              <a:rPr lang="ru-RU" sz="3600" dirty="0" smtClean="0">
                <a:solidFill>
                  <a:schemeClr val="bg1"/>
                </a:solidFill>
              </a:rPr>
              <a:t>переосмысление  феномена Н.В.Гоголя.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Объект исследования – </a:t>
            </a:r>
            <a:r>
              <a:rPr lang="ru-RU" sz="3600" dirty="0" smtClean="0">
                <a:solidFill>
                  <a:schemeClr val="bg1"/>
                </a:solidFill>
              </a:rPr>
              <a:t>повесть Н.В. Гоголя «</a:t>
            </a:r>
            <a:r>
              <a:rPr lang="ru-RU" sz="3600" dirty="0" err="1" smtClean="0">
                <a:solidFill>
                  <a:schemeClr val="bg1"/>
                </a:solidFill>
              </a:rPr>
              <a:t>Вий</a:t>
            </a:r>
            <a:r>
              <a:rPr lang="ru-RU" sz="3600" dirty="0" smtClean="0">
                <a:solidFill>
                  <a:schemeClr val="bg1"/>
                </a:solidFill>
              </a:rPr>
              <a:t>».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Предмет исследования - </a:t>
            </a:r>
            <a:r>
              <a:rPr lang="ru-RU" sz="3600" dirty="0" smtClean="0">
                <a:solidFill>
                  <a:schemeClr val="bg1"/>
                </a:solidFill>
              </a:rPr>
              <a:t>многогранный мир символов «Вия».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кнм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0"/>
            <a:ext cx="1214414" cy="2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Задачи работы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Проанализировать ключевые символы повести.</a:t>
            </a:r>
          </a:p>
          <a:p>
            <a:pPr lvl="0"/>
            <a:endParaRPr lang="ru-RU" b="1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Направить анализ символических образов на выявление их места и роли в созданной писателем художественной картине мира, на целостное постижение идейно - эстетического содержания, воплощённого в этом произведении.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1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История создания и краткое содержание повести Н.В. Гоголя «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142984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Повесть «Вий» впервые была опубликована в сборнике «Миргород» в 1835 году.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Три студента киевской бурсы отправились домой на каникулы  и заблудились в дороге 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Хома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Брут во сне увидел ведьму , которая заколдовала его 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Старуха – ведьма превращается в прекрасную панночку , дочь сотника 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Три ночи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Хома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Брут читает в церкви молитвы у гроба усопшей панночки 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Хома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умирает , взглянув на Вия .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C:\Users\1\Desktop\Новая папка (2)\45798633_viy_bi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500570"/>
            <a:ext cx="164304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Символ – «ген сюжета» повести Н.В.Гоголя «Вий»</a:t>
            </a:r>
            <a:endParaRPr lang="ru-RU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857232"/>
            <a:ext cx="84296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Символ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(от греч.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Symbolon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знак, опознавательная примета) – в искусстве характеристика художественного образа с точки зрения его осмысленности, выражение некой идеи. </a:t>
            </a:r>
          </a:p>
          <a:p>
            <a:endParaRPr lang="ru-RU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Более простая форма проявления символических значений –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повтор.</a:t>
            </a:r>
          </a:p>
          <a:p>
            <a:endParaRPr lang="ru-RU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В  повести «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Вий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 повтор является важнейшей формой воплощения символического содержания.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57166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Почему в церкви нет ни одной живой души?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142984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5" descr="derevyannaya-cerkov-v-Sedne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25717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14612" y="1071546"/>
            <a:ext cx="642938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Церковь эта во многих отношениях странная: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«уныло стояла почти на краю села»;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</a:rPr>
              <a:t>« почерневшая, убранная зелёным мохом»;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 «они приблизились к церкви и вступили под её ветхие деревянные своды, показавшие, как мало заботился владетель поместья о боге и о душе своей»; 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</a:rPr>
              <a:t>«…в ней давно уже не отправлялось никакого служения»;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 «страшна  церковь ночью, с мёртвым телом и без души людей».</a:t>
            </a:r>
          </a:p>
          <a:p>
            <a:endParaRPr lang="ru-RU" sz="23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3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Власть тьмы и тишины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14422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описании церкви 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19 раз 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встречаются слова «мрак», «мрачный», « тёмный», «чернота», «чёрный».</a:t>
            </a:r>
          </a:p>
          <a:p>
            <a:pPr>
              <a:buFont typeface="Wingdings" pitchFamily="2" charset="2"/>
              <a:buChar char="§"/>
            </a:pP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Помимо тьмы, в церкви властвует тишина, но тоже необычная – страшная, мёртвая. Её нарушают, в основном, звуки, усиливающие ощущения страха и ужаса: скрежет когтей, зубов или металла, волчий вой. 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волк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4107649"/>
            <a:ext cx="3667134" cy="275035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Железо или медь?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гро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857628"/>
            <a:ext cx="5182470" cy="3000372"/>
          </a:xfrm>
          <a:prstGeom prst="rect">
            <a:avLst/>
          </a:prstGeom>
        </p:spPr>
      </p:pic>
      <p:pic>
        <p:nvPicPr>
          <p:cNvPr id="4" name="Рисунок 3" descr="ппаноч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785794"/>
            <a:ext cx="3238528" cy="314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880386"/>
            <a:ext cx="5357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повести господствует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железо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металл холодный, «бездушный», что подтверждает исчезновение духовности и веры.</a:t>
            </a:r>
          </a:p>
          <a:p>
            <a:pPr>
              <a:buFont typeface="Wingdings" pitchFamily="2" charset="2"/>
              <a:buChar char="§"/>
            </a:pP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Также упоминается другой материал из металла –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позолота.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4286256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Позолота отпала или почернела – значит, божественная сила оставила это место, и дорога внутрь открыта для нечисти.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Символика круга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7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4507" y="1857364"/>
            <a:ext cx="361949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1214422"/>
            <a:ext cx="50720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Защитный круг – это скорее магический обряд. С магией и колдовством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Х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ома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пытается бороться посредством…магии и колдовства. </a:t>
            </a:r>
          </a:p>
          <a:p>
            <a:pPr>
              <a:buFont typeface="Wingdings" pitchFamily="2" charset="2"/>
              <a:buChar char="§"/>
            </a:pP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«Начальник гномов»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Вий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увидел брешь не в магическом круге, а в душе героя, обнаружил его духовную уязвимость.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622</TotalTime>
  <Words>678</Words>
  <Application>Microsoft Office PowerPoint</Application>
  <PresentationFormat>Экран (4:3)</PresentationFormat>
  <Paragraphs>76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Задачи работы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Заключение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71</cp:revision>
  <dcterms:created xsi:type="dcterms:W3CDTF">2013-02-05T14:12:02Z</dcterms:created>
  <dcterms:modified xsi:type="dcterms:W3CDTF">2020-02-28T11:16:02Z</dcterms:modified>
</cp:coreProperties>
</file>